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8" r:id="rId15"/>
    <p:sldId id="277" r:id="rId16"/>
  </p:sldIdLst>
  <p:sldSz cx="18288000" cy="10287000"/>
  <p:notesSz cx="6858000" cy="9144000"/>
  <p:embeddedFontLst>
    <p:embeddedFont>
      <p:font typeface="Alatsi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aramond" panose="02020404030301010803" pitchFamily="18" charset="0"/>
      <p:regular r:id="rId23"/>
      <p:bold r:id="rId24"/>
      <p:italic r:id="rId25"/>
    </p:embeddedFont>
    <p:embeddedFont>
      <p:font typeface="Open Sans" panose="020B0604020202020204" charset="0"/>
      <p:bold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9D805C-D1D1-4944-8193-B123B2AA6636}">
  <a:tblStyle styleId="{DF9D805C-D1D1-4944-8193-B123B2AA66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780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5401" y="0"/>
            <a:ext cx="18346740" cy="1028432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69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323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9840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8233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903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7885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7903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437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5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3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5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5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5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84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8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658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3604" y="0"/>
            <a:ext cx="18344943" cy="1028432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8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/>
        </p:nvSpPr>
        <p:spPr>
          <a:xfrm>
            <a:off x="1262744" y="1364737"/>
            <a:ext cx="15260306" cy="20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8" b="0" i="0" u="none" strike="noStrike" cap="none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DESIGN OF LOW-POWER </a:t>
            </a:r>
            <a:r>
              <a:rPr lang="en-US" sz="6998" dirty="0">
                <a:latin typeface="Alatsi"/>
                <a:ea typeface="Alatsi"/>
                <a:cs typeface="Alatsi"/>
                <a:sym typeface="Alatsi"/>
              </a:rPr>
              <a:t>N*N MAGNITUDE CAMPARATOR </a:t>
            </a:r>
            <a:endParaRPr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2370799" y="4681624"/>
            <a:ext cx="12625348" cy="287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4" b="1" i="0" u="none" strike="noStrike" cap="none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Presented By : </a:t>
            </a:r>
            <a:endParaRPr dirty="0"/>
          </a:p>
          <a:p>
            <a:pPr marL="0" marR="0" lvl="0" indent="0" algn="ctr" rtl="0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4" b="1" dirty="0">
                <a:latin typeface="Alatsi"/>
                <a:cs typeface="Alatsi"/>
                <a:sym typeface="Alatsi"/>
              </a:rPr>
              <a:t>Fatima Zahran</a:t>
            </a:r>
            <a:endParaRPr dirty="0"/>
          </a:p>
          <a:p>
            <a:pPr marL="0" marR="0" lvl="0" indent="0" algn="ctr" rtl="0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4" b="1" dirty="0" err="1">
                <a:latin typeface="Alatsi"/>
                <a:ea typeface="Alatsi"/>
                <a:cs typeface="Alatsi"/>
                <a:sym typeface="Alatsi"/>
              </a:rPr>
              <a:t>Baraa</a:t>
            </a:r>
            <a:r>
              <a:rPr lang="en-US" sz="3334" b="1" dirty="0">
                <a:latin typeface="Alatsi"/>
                <a:ea typeface="Alatsi"/>
                <a:cs typeface="Alatsi"/>
                <a:sym typeface="Alatsi"/>
              </a:rPr>
              <a:t> Nasar</a:t>
            </a:r>
            <a:r>
              <a:rPr lang="en-US" sz="3334" b="1" i="0" u="none" strike="noStrike" cap="none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endParaRPr dirty="0"/>
          </a:p>
          <a:p>
            <a:pPr marL="0" marR="0" lvl="0" indent="0" algn="ctr" rtl="0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4" b="1" dirty="0" err="1">
                <a:latin typeface="Alatsi"/>
                <a:cs typeface="Alatsi"/>
                <a:sym typeface="Alatsi"/>
              </a:rPr>
              <a:t>Maha</a:t>
            </a:r>
            <a:r>
              <a:rPr lang="en-US" sz="3334" b="1" dirty="0">
                <a:latin typeface="Alatsi"/>
                <a:cs typeface="Alatsi"/>
                <a:sym typeface="Alatsi"/>
              </a:rPr>
              <a:t> </a:t>
            </a:r>
            <a:r>
              <a:rPr lang="en-US" sz="3334" b="1" dirty="0" err="1">
                <a:latin typeface="Alatsi"/>
                <a:cs typeface="Alatsi"/>
                <a:sym typeface="Alatsi"/>
              </a:rPr>
              <a:t>Eyad</a:t>
            </a:r>
            <a:r>
              <a:rPr lang="en-US" sz="3334" b="1" dirty="0">
                <a:latin typeface="Alatsi"/>
                <a:cs typeface="Alatsi"/>
                <a:sym typeface="Alatsi"/>
              </a:rPr>
              <a:t> </a:t>
            </a:r>
            <a:endParaRPr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5451843" y="8631318"/>
            <a:ext cx="6882108" cy="67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26" b="1" i="0" u="none" strike="noStrike" cap="none" dirty="0" err="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Birzeit</a:t>
            </a:r>
            <a:r>
              <a:rPr lang="en-US" sz="3126" b="1" i="0" u="none" strike="noStrike" cap="none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University | </a:t>
            </a:r>
            <a:r>
              <a:rPr lang="en-US" sz="3126" b="1" dirty="0">
                <a:latin typeface="Alatsi"/>
                <a:ea typeface="Alatsi"/>
                <a:cs typeface="Alatsi"/>
                <a:sym typeface="Alatsi"/>
              </a:rPr>
              <a:t>17 	Aug 2024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22"/>
          <p:cNvCxnSpPr/>
          <p:nvPr/>
        </p:nvCxnSpPr>
        <p:spPr>
          <a:xfrm>
            <a:off x="5591368" y="1875894"/>
            <a:ext cx="7105264" cy="19050"/>
          </a:xfrm>
          <a:prstGeom prst="straightConnector1">
            <a:avLst/>
          </a:prstGeom>
          <a:noFill/>
          <a:ln w="114300" cap="flat" cmpd="sng">
            <a:solidFill>
              <a:srgbClr val="9FC3D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3" name="Google Shape;223;p22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224" name="Google Shape;224;p22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225" name="Google Shape;225;p22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Google Shape;227;p22"/>
            <p:cNvSpPr txBox="1"/>
            <p:nvPr/>
          </p:nvSpPr>
          <p:spPr>
            <a:xfrm>
              <a:off x="0" y="437582"/>
              <a:ext cx="2083482" cy="1601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06FFB5-A16B-4503-AC99-E8E52A26C794}"/>
              </a:ext>
            </a:extLst>
          </p:cNvPr>
          <p:cNvSpPr txBox="1"/>
          <p:nvPr/>
        </p:nvSpPr>
        <p:spPr>
          <a:xfrm>
            <a:off x="5151303" y="855468"/>
            <a:ext cx="875432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/>
              <a:t>2-Bit Comparator simulation</a:t>
            </a:r>
            <a:endParaRPr lang="en-US" sz="5500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7A232E-EC8F-428D-AEB6-46BB05FCDC9B}"/>
              </a:ext>
            </a:extLst>
          </p:cNvPr>
          <p:cNvPicPr/>
          <p:nvPr/>
        </p:nvPicPr>
        <p:blipFill rotWithShape="1">
          <a:blip r:embed="rId3"/>
          <a:srcRect t="12519" b="22312"/>
          <a:stretch/>
        </p:blipFill>
        <p:spPr bwMode="auto">
          <a:xfrm>
            <a:off x="2012818" y="2463003"/>
            <a:ext cx="13903036" cy="57528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23"/>
          <p:cNvCxnSpPr/>
          <p:nvPr/>
        </p:nvCxnSpPr>
        <p:spPr>
          <a:xfrm>
            <a:off x="5591368" y="1875894"/>
            <a:ext cx="7105264" cy="19050"/>
          </a:xfrm>
          <a:prstGeom prst="straightConnector1">
            <a:avLst/>
          </a:prstGeom>
          <a:noFill/>
          <a:ln w="114300" cap="flat" cmpd="sng">
            <a:solidFill>
              <a:srgbClr val="9FC3D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7" name="Google Shape;237;p23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238" name="Google Shape;238;p23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239" name="Google Shape;239;p23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3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23"/>
            <p:cNvSpPr txBox="1"/>
            <p:nvPr/>
          </p:nvSpPr>
          <p:spPr>
            <a:xfrm>
              <a:off x="0" y="437582"/>
              <a:ext cx="2083482" cy="1601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AA8E0E-49F5-49AE-973E-D877DE8B681F}"/>
              </a:ext>
            </a:extLst>
          </p:cNvPr>
          <p:cNvSpPr txBox="1"/>
          <p:nvPr/>
        </p:nvSpPr>
        <p:spPr>
          <a:xfrm>
            <a:off x="5049981" y="836612"/>
            <a:ext cx="875432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/>
              <a:t>4-Bit Comparator simulation</a:t>
            </a:r>
            <a:endParaRPr lang="en-US" sz="5500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3AD209-19AC-4C0A-8CB5-911A0E0FA17A}"/>
              </a:ext>
            </a:extLst>
          </p:cNvPr>
          <p:cNvPicPr/>
          <p:nvPr/>
        </p:nvPicPr>
        <p:blipFill rotWithShape="1">
          <a:blip r:embed="rId3"/>
          <a:srcRect t="12518" b="10162"/>
          <a:stretch/>
        </p:blipFill>
        <p:spPr bwMode="auto">
          <a:xfrm>
            <a:off x="3209269" y="2405060"/>
            <a:ext cx="11566603" cy="5476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24"/>
          <p:cNvCxnSpPr>
            <a:cxnSpLocks/>
          </p:cNvCxnSpPr>
          <p:nvPr/>
        </p:nvCxnSpPr>
        <p:spPr>
          <a:xfrm>
            <a:off x="3532910" y="1874162"/>
            <a:ext cx="10723417" cy="0"/>
          </a:xfrm>
          <a:prstGeom prst="straightConnector1">
            <a:avLst/>
          </a:prstGeom>
          <a:noFill/>
          <a:ln w="114300" cap="flat" cmpd="sng">
            <a:solidFill>
              <a:srgbClr val="9FC3D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2" name="Google Shape;252;p24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253" name="Google Shape;253;p24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254" name="Google Shape;254;p24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4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6" name="Google Shape;256;p24"/>
            <p:cNvSpPr txBox="1"/>
            <p:nvPr/>
          </p:nvSpPr>
          <p:spPr>
            <a:xfrm>
              <a:off x="0" y="437582"/>
              <a:ext cx="2083482" cy="1601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11</a:t>
              </a: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6AC78D-5C00-4706-8399-8B79636FFF21}"/>
              </a:ext>
            </a:extLst>
          </p:cNvPr>
          <p:cNvSpPr txBox="1"/>
          <p:nvPr/>
        </p:nvSpPr>
        <p:spPr>
          <a:xfrm>
            <a:off x="3532910" y="935443"/>
            <a:ext cx="112014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/>
              <a:t>8-Bit Comparator simulation Inputs</a:t>
            </a:r>
            <a:endParaRPr lang="en-US" sz="5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F34274-A494-4AF6-976F-9F5E6B6FE4CD}"/>
              </a:ext>
            </a:extLst>
          </p:cNvPr>
          <p:cNvPicPr/>
          <p:nvPr/>
        </p:nvPicPr>
        <p:blipFill rotWithShape="1">
          <a:blip r:embed="rId3"/>
          <a:srcRect t="12519" b="9057"/>
          <a:stretch/>
        </p:blipFill>
        <p:spPr bwMode="auto">
          <a:xfrm>
            <a:off x="1590405" y="2866567"/>
            <a:ext cx="7014325" cy="41514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2FA4B2-A47F-4F6B-AAFF-F8B451C7C003}"/>
              </a:ext>
            </a:extLst>
          </p:cNvPr>
          <p:cNvSpPr txBox="1"/>
          <p:nvPr/>
        </p:nvSpPr>
        <p:spPr>
          <a:xfrm>
            <a:off x="1985176" y="7165709"/>
            <a:ext cx="6224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8-Bit Comparator simulation Input A</a:t>
            </a:r>
            <a:endParaRPr lang="en-US" sz="3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00E0A1-F250-4FE4-B150-8B9A220F474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8" t="12702" b="6664"/>
          <a:stretch/>
        </p:blipFill>
        <p:spPr bwMode="auto">
          <a:xfrm>
            <a:off x="9305348" y="2866567"/>
            <a:ext cx="7392247" cy="41514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8EC58-C709-4F90-838E-8991EE381C89}"/>
              </a:ext>
            </a:extLst>
          </p:cNvPr>
          <p:cNvSpPr txBox="1"/>
          <p:nvPr/>
        </p:nvSpPr>
        <p:spPr>
          <a:xfrm>
            <a:off x="10078045" y="7165709"/>
            <a:ext cx="6224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8-Bit Comparator simulation Input B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25"/>
          <p:cNvCxnSpPr>
            <a:cxnSpLocks/>
          </p:cNvCxnSpPr>
          <p:nvPr/>
        </p:nvCxnSpPr>
        <p:spPr>
          <a:xfrm>
            <a:off x="4384964" y="1894944"/>
            <a:ext cx="8311668" cy="0"/>
          </a:xfrm>
          <a:prstGeom prst="straightConnector1">
            <a:avLst/>
          </a:prstGeom>
          <a:noFill/>
          <a:ln w="114300" cap="flat" cmpd="sng">
            <a:solidFill>
              <a:srgbClr val="9FC3D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6" name="Google Shape;266;p25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267" name="Google Shape;267;p25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268" name="Google Shape;268;p25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5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0" name="Google Shape;270;p25"/>
            <p:cNvSpPr txBox="1"/>
            <p:nvPr/>
          </p:nvSpPr>
          <p:spPr>
            <a:xfrm>
              <a:off x="0" y="437582"/>
              <a:ext cx="2083482" cy="1601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12</a:t>
              </a: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3C87D5-FEA4-485E-9AB5-3F4EE8A0ADBE}"/>
              </a:ext>
            </a:extLst>
          </p:cNvPr>
          <p:cNvSpPr txBox="1"/>
          <p:nvPr/>
        </p:nvSpPr>
        <p:spPr>
          <a:xfrm>
            <a:off x="4190889" y="1065366"/>
            <a:ext cx="990622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/>
              <a:t>8-Bit Comparator simulation</a:t>
            </a:r>
            <a:endParaRPr lang="en-US" sz="5500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58007E-0DC7-4B38-B887-6EDBF992808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0" b="7032"/>
          <a:stretch/>
        </p:blipFill>
        <p:spPr bwMode="auto">
          <a:xfrm>
            <a:off x="3117272" y="2572028"/>
            <a:ext cx="12053455" cy="62324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D0FD9-7B44-49F4-93F1-7C6BC5BC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793" y="1620981"/>
            <a:ext cx="9745314" cy="6109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41760F-297D-4902-B6A2-D5DC68C8D626}"/>
              </a:ext>
            </a:extLst>
          </p:cNvPr>
          <p:cNvSpPr txBox="1"/>
          <p:nvPr/>
        </p:nvSpPr>
        <p:spPr>
          <a:xfrm>
            <a:off x="6816437" y="7938655"/>
            <a:ext cx="51324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16_bit_Comparator</a:t>
            </a:r>
          </a:p>
        </p:txBody>
      </p:sp>
    </p:spTree>
    <p:extLst>
      <p:ext uri="{BB962C8B-B14F-4D97-AF65-F5344CB8AC3E}">
        <p14:creationId xmlns:p14="http://schemas.microsoft.com/office/powerpoint/2010/main" val="26099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/>
        </p:nvSpPr>
        <p:spPr>
          <a:xfrm>
            <a:off x="4534195" y="3574420"/>
            <a:ext cx="11627497" cy="251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5" b="1" i="0" u="none" strike="noStrike" cap="none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THANK YOU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4"/>
          <p:cNvCxnSpPr/>
          <p:nvPr/>
        </p:nvCxnSpPr>
        <p:spPr>
          <a:xfrm>
            <a:off x="5591368" y="1875894"/>
            <a:ext cx="7105264" cy="19050"/>
          </a:xfrm>
          <a:prstGeom prst="straightConnector1">
            <a:avLst/>
          </a:prstGeom>
          <a:noFill/>
          <a:ln w="114300" cap="flat" cmpd="sng">
            <a:solidFill>
              <a:srgbClr val="9FC3D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14"/>
          <p:cNvSpPr txBox="1"/>
          <p:nvPr/>
        </p:nvSpPr>
        <p:spPr>
          <a:xfrm>
            <a:off x="2622416" y="656871"/>
            <a:ext cx="13180039" cy="275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4"/>
              </a:lnSpc>
            </a:pPr>
            <a:r>
              <a:rPr lang="en-US" sz="5500" b="1" dirty="0"/>
              <a:t>2-Input OR</a:t>
            </a:r>
            <a:r>
              <a:rPr lang="ar-SA" sz="5500" b="1" dirty="0"/>
              <a:t> </a:t>
            </a:r>
            <a:r>
              <a:rPr lang="en-US" sz="5500" b="1" dirty="0"/>
              <a:t>Gate </a:t>
            </a:r>
            <a:endParaRPr lang="en-US" sz="5500" dirty="0"/>
          </a:p>
          <a:p>
            <a:pPr algn="ctr">
              <a:lnSpc>
                <a:spcPct val="140004"/>
              </a:lnSpc>
            </a:pPr>
            <a:endParaRPr lang="en-US" sz="5500" b="1" dirty="0"/>
          </a:p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" name="Google Shape;106;p14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107" name="Google Shape;107;p14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108" name="Google Shape;108;p14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4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" name="Google Shape;110;p14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D445C4A-A812-4C1A-99AA-186113BADF3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3" t="16658" r="14366" b="22980"/>
          <a:stretch/>
        </p:blipFill>
        <p:spPr bwMode="auto">
          <a:xfrm>
            <a:off x="2372145" y="3260725"/>
            <a:ext cx="4724400" cy="4222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880BAB-CB2F-4A95-8C1F-5BB5B71740C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3" t="27405" r="20412" b="37310"/>
          <a:stretch/>
        </p:blipFill>
        <p:spPr bwMode="auto">
          <a:xfrm>
            <a:off x="9683172" y="3566236"/>
            <a:ext cx="5445991" cy="36117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AD781-A1B8-4612-AB92-D28D32709642}"/>
              </a:ext>
            </a:extLst>
          </p:cNvPr>
          <p:cNvSpPr txBox="1"/>
          <p:nvPr/>
        </p:nvSpPr>
        <p:spPr>
          <a:xfrm>
            <a:off x="2825008" y="7793182"/>
            <a:ext cx="3861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2-Input OR Schematic</a:t>
            </a:r>
            <a:endParaRPr lang="en-US" sz="30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7BE67-DA1F-43B2-8629-3349384DF47A}"/>
              </a:ext>
            </a:extLst>
          </p:cNvPr>
          <p:cNvSpPr txBox="1"/>
          <p:nvPr/>
        </p:nvSpPr>
        <p:spPr>
          <a:xfrm>
            <a:off x="10224655" y="7793182"/>
            <a:ext cx="3303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2-Input OR Layout</a:t>
            </a:r>
            <a:endParaRPr lang="en-US" sz="30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5"/>
          <p:cNvCxnSpPr/>
          <p:nvPr/>
        </p:nvCxnSpPr>
        <p:spPr>
          <a:xfrm>
            <a:off x="5591368" y="1875894"/>
            <a:ext cx="7105264" cy="19050"/>
          </a:xfrm>
          <a:prstGeom prst="straightConnector1">
            <a:avLst/>
          </a:prstGeom>
          <a:noFill/>
          <a:ln w="114300" cap="flat" cmpd="sng">
            <a:solidFill>
              <a:srgbClr val="9FC3D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5"/>
          <p:cNvSpPr txBox="1"/>
          <p:nvPr/>
        </p:nvSpPr>
        <p:spPr>
          <a:xfrm>
            <a:off x="2553980" y="793750"/>
            <a:ext cx="13180039" cy="118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4"/>
              </a:lnSpc>
            </a:pPr>
            <a:r>
              <a:rPr lang="en-US" sz="5500" b="1" dirty="0"/>
              <a:t>3-input AND Gate</a:t>
            </a:r>
            <a:endParaRPr dirty="0"/>
          </a:p>
        </p:txBody>
      </p:sp>
      <p:grpSp>
        <p:nvGrpSpPr>
          <p:cNvPr id="121" name="Google Shape;121;p15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122" name="Google Shape;122;p15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123" name="Google Shape;123;p15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5" name="Google Shape;125;p15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AA13C8C-3152-4294-8257-424FEA1AB33A}"/>
              </a:ext>
            </a:extLst>
          </p:cNvPr>
          <p:cNvPicPr/>
          <p:nvPr/>
        </p:nvPicPr>
        <p:blipFill rotWithShape="1">
          <a:blip r:embed="rId3"/>
          <a:srcRect l="50473" t="17374" r="21923" b="24771"/>
          <a:stretch/>
        </p:blipFill>
        <p:spPr bwMode="auto">
          <a:xfrm>
            <a:off x="2111144" y="3091387"/>
            <a:ext cx="5682037" cy="4425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248BCF-5151-4909-BC3D-20FE7A79FBA2}"/>
              </a:ext>
            </a:extLst>
          </p:cNvPr>
          <p:cNvPicPr/>
          <p:nvPr/>
        </p:nvPicPr>
        <p:blipFill rotWithShape="1">
          <a:blip r:embed="rId4"/>
          <a:srcRect l="59238" t="17375" r="16986" b="22980"/>
          <a:stretch/>
        </p:blipFill>
        <p:spPr bwMode="auto">
          <a:xfrm>
            <a:off x="10494821" y="2956941"/>
            <a:ext cx="4299006" cy="4623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BF2B53-DB86-4FB2-A273-D867E7DA7719}"/>
              </a:ext>
            </a:extLst>
          </p:cNvPr>
          <p:cNvSpPr txBox="1"/>
          <p:nvPr/>
        </p:nvSpPr>
        <p:spPr>
          <a:xfrm>
            <a:off x="2612684" y="7580109"/>
            <a:ext cx="4126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3-input AND Schematic</a:t>
            </a:r>
            <a:endParaRPr lang="en-US" sz="30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305CB-2F9C-4A43-A3C3-F0CB7821596F}"/>
              </a:ext>
            </a:extLst>
          </p:cNvPr>
          <p:cNvSpPr txBox="1"/>
          <p:nvPr/>
        </p:nvSpPr>
        <p:spPr>
          <a:xfrm>
            <a:off x="10860181" y="7727363"/>
            <a:ext cx="356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3-input AND Layout</a:t>
            </a:r>
            <a:endParaRPr lang="en-US" sz="30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6"/>
          <p:cNvCxnSpPr/>
          <p:nvPr/>
        </p:nvCxnSpPr>
        <p:spPr>
          <a:xfrm>
            <a:off x="5591368" y="1875894"/>
            <a:ext cx="7105264" cy="19050"/>
          </a:xfrm>
          <a:prstGeom prst="straightConnector1">
            <a:avLst/>
          </a:prstGeom>
          <a:noFill/>
          <a:ln w="114300" cap="flat" cmpd="sng">
            <a:solidFill>
              <a:srgbClr val="9FC3D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6"/>
          <p:cNvSpPr txBox="1"/>
          <p:nvPr/>
        </p:nvSpPr>
        <p:spPr>
          <a:xfrm>
            <a:off x="2553980" y="721302"/>
            <a:ext cx="13180039" cy="157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4"/>
              </a:lnSpc>
            </a:pPr>
            <a:r>
              <a:rPr lang="en-US" sz="5500" b="1" dirty="0"/>
              <a:t>1_bit_comparator </a:t>
            </a:r>
            <a:endParaRPr lang="en-US" sz="5500" dirty="0"/>
          </a:p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6" name="Google Shape;136;p16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137" name="Google Shape;137;p16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138" name="Google Shape;138;p16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p16"/>
            <p:cNvSpPr txBox="1"/>
            <p:nvPr/>
          </p:nvSpPr>
          <p:spPr>
            <a:xfrm>
              <a:off x="0" y="437582"/>
              <a:ext cx="2083482" cy="1601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5BEB8-438E-4AD5-9B18-BD9EE58E41A1}"/>
              </a:ext>
            </a:extLst>
          </p:cNvPr>
          <p:cNvPicPr/>
          <p:nvPr/>
        </p:nvPicPr>
        <p:blipFill rotWithShape="1">
          <a:blip r:embed="rId3"/>
          <a:srcRect l="48571" t="16753" r="17564" b="21392"/>
          <a:stretch/>
        </p:blipFill>
        <p:spPr bwMode="auto">
          <a:xfrm>
            <a:off x="2017279" y="2199241"/>
            <a:ext cx="4527550" cy="4652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3EE090-4A61-41F0-AA4B-150C816EF74C}"/>
              </a:ext>
            </a:extLst>
          </p:cNvPr>
          <p:cNvPicPr/>
          <p:nvPr/>
        </p:nvPicPr>
        <p:blipFill rotWithShape="1">
          <a:blip r:embed="rId4"/>
          <a:srcRect l="39457" t="31665" r="4101" b="36487"/>
          <a:stretch/>
        </p:blipFill>
        <p:spPr bwMode="auto">
          <a:xfrm>
            <a:off x="7276580" y="7332513"/>
            <a:ext cx="4268796" cy="1790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F33273-353F-48D3-B71A-BCBB3AF6C316}"/>
              </a:ext>
            </a:extLst>
          </p:cNvPr>
          <p:cNvPicPr/>
          <p:nvPr/>
        </p:nvPicPr>
        <p:blipFill rotWithShape="1">
          <a:blip r:embed="rId5"/>
          <a:srcRect l="41306" t="18807" r="22123" b="22622"/>
          <a:stretch/>
        </p:blipFill>
        <p:spPr bwMode="auto">
          <a:xfrm>
            <a:off x="10667369" y="2176070"/>
            <a:ext cx="5666480" cy="4210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3553A1-0330-4C3D-93CA-55A66D74C9DB}"/>
              </a:ext>
            </a:extLst>
          </p:cNvPr>
          <p:cNvSpPr txBox="1"/>
          <p:nvPr/>
        </p:nvSpPr>
        <p:spPr>
          <a:xfrm>
            <a:off x="1819483" y="7055514"/>
            <a:ext cx="49231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1_bit_comparator Schematic </a:t>
            </a:r>
            <a:endParaRPr 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AF580-967C-461F-A417-DF2700E76F75}"/>
              </a:ext>
            </a:extLst>
          </p:cNvPr>
          <p:cNvSpPr txBox="1"/>
          <p:nvPr/>
        </p:nvSpPr>
        <p:spPr>
          <a:xfrm>
            <a:off x="11465222" y="6501516"/>
            <a:ext cx="42687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1_bit_comparator Layout</a:t>
            </a:r>
            <a:endParaRPr 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42738-0F14-4EA7-9C9B-02AE87C34CFD}"/>
              </a:ext>
            </a:extLst>
          </p:cNvPr>
          <p:cNvSpPr txBox="1"/>
          <p:nvPr/>
        </p:nvSpPr>
        <p:spPr>
          <a:xfrm>
            <a:off x="1291050" y="8134107"/>
            <a:ext cx="57185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Block Diagram 1_bit_Comparator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17"/>
          <p:cNvCxnSpPr/>
          <p:nvPr/>
        </p:nvCxnSpPr>
        <p:spPr>
          <a:xfrm>
            <a:off x="5591368" y="1875894"/>
            <a:ext cx="7105264" cy="19050"/>
          </a:xfrm>
          <a:prstGeom prst="straightConnector1">
            <a:avLst/>
          </a:prstGeom>
          <a:noFill/>
          <a:ln w="114300" cap="flat" cmpd="sng">
            <a:solidFill>
              <a:srgbClr val="9FC3D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7"/>
          <p:cNvSpPr txBox="1"/>
          <p:nvPr/>
        </p:nvSpPr>
        <p:spPr>
          <a:xfrm>
            <a:off x="2735815" y="756136"/>
            <a:ext cx="13180039" cy="157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4"/>
              </a:lnSpc>
            </a:pPr>
            <a:r>
              <a:rPr lang="en-US" sz="5500" b="1" dirty="0"/>
              <a:t>2-Bit Comparator </a:t>
            </a:r>
          </a:p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0" name="Google Shape;150;p17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151" name="Google Shape;151;p17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152" name="Google Shape;152;p17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7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" name="Google Shape;154;p17"/>
            <p:cNvSpPr txBox="1"/>
            <p:nvPr/>
          </p:nvSpPr>
          <p:spPr>
            <a:xfrm>
              <a:off x="0" y="437582"/>
              <a:ext cx="2083482" cy="1601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9C7B003-1AFC-46FB-9D00-26744BD153B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9" t="17016" r="18295" b="27100"/>
          <a:stretch/>
        </p:blipFill>
        <p:spPr bwMode="auto">
          <a:xfrm>
            <a:off x="1307071" y="2214065"/>
            <a:ext cx="5308600" cy="3789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837F60-7DD2-4F34-8D90-26F577F582B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9" t="17305" r="19843" b="22496"/>
          <a:stretch/>
        </p:blipFill>
        <p:spPr bwMode="auto">
          <a:xfrm>
            <a:off x="10881390" y="2246326"/>
            <a:ext cx="4977765" cy="3448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B3BCCA-A68A-40BA-BF1D-B8D122A2C146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4" t="20956" r="9732" b="28891"/>
          <a:stretch/>
        </p:blipFill>
        <p:spPr bwMode="auto">
          <a:xfrm>
            <a:off x="6778969" y="6316649"/>
            <a:ext cx="6229350" cy="2804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46BEB4-3907-436E-ABB6-B774A50EFD18}"/>
              </a:ext>
            </a:extLst>
          </p:cNvPr>
          <p:cNvSpPr txBox="1"/>
          <p:nvPr/>
        </p:nvSpPr>
        <p:spPr>
          <a:xfrm>
            <a:off x="1143772" y="8238924"/>
            <a:ext cx="5635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2-Bit Comparator Block Diagram</a:t>
            </a:r>
            <a:endParaRPr lang="en-US" sz="30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FE0D3-0809-44E7-A46B-A8589AC0F625}"/>
              </a:ext>
            </a:extLst>
          </p:cNvPr>
          <p:cNvSpPr txBox="1"/>
          <p:nvPr/>
        </p:nvSpPr>
        <p:spPr>
          <a:xfrm>
            <a:off x="1588873" y="6031291"/>
            <a:ext cx="4823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2-Bit Comparator Schematic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C25D4-D776-41C9-99B1-D885DAC6CE80}"/>
              </a:ext>
            </a:extLst>
          </p:cNvPr>
          <p:cNvSpPr txBox="1"/>
          <p:nvPr/>
        </p:nvSpPr>
        <p:spPr>
          <a:xfrm>
            <a:off x="10552673" y="5776384"/>
            <a:ext cx="5635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2-Bit Comparator Block Diagram</a:t>
            </a:r>
            <a:endParaRPr lang="en-US" sz="30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18"/>
          <p:cNvCxnSpPr/>
          <p:nvPr/>
        </p:nvCxnSpPr>
        <p:spPr>
          <a:xfrm>
            <a:off x="5591368" y="1875894"/>
            <a:ext cx="7105264" cy="19050"/>
          </a:xfrm>
          <a:prstGeom prst="straightConnector1">
            <a:avLst/>
          </a:prstGeom>
          <a:noFill/>
          <a:ln w="114300" cap="flat" cmpd="sng">
            <a:solidFill>
              <a:srgbClr val="9FC3D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18"/>
          <p:cNvSpPr txBox="1"/>
          <p:nvPr/>
        </p:nvSpPr>
        <p:spPr>
          <a:xfrm>
            <a:off x="2650766" y="836612"/>
            <a:ext cx="13180039" cy="157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4"/>
              </a:lnSpc>
            </a:pPr>
            <a:r>
              <a:rPr lang="en-US" sz="5500" b="1" dirty="0"/>
              <a:t>4_bit_comparator </a:t>
            </a:r>
          </a:p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Google Shape;165;p18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166" name="Google Shape;166;p18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167" name="Google Shape;167;p1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8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" name="Google Shape;169;p18"/>
            <p:cNvSpPr txBox="1"/>
            <p:nvPr/>
          </p:nvSpPr>
          <p:spPr>
            <a:xfrm>
              <a:off x="0" y="437582"/>
              <a:ext cx="2083482" cy="1601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7ED96-3066-4461-A688-83C90B71907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1" t="21136" r="31795" b="37489"/>
          <a:stretch/>
        </p:blipFill>
        <p:spPr bwMode="auto">
          <a:xfrm>
            <a:off x="6878427" y="6441431"/>
            <a:ext cx="5575300" cy="2874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72CEE9-077F-4474-97E4-0C9327D40C9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4" t="16201" r="16943" b="23048"/>
          <a:stretch/>
        </p:blipFill>
        <p:spPr bwMode="auto">
          <a:xfrm>
            <a:off x="1538968" y="2164407"/>
            <a:ext cx="5238750" cy="458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6B4A9B-3536-4D08-8BDB-63211D30E561}"/>
              </a:ext>
            </a:extLst>
          </p:cNvPr>
          <p:cNvPicPr/>
          <p:nvPr/>
        </p:nvPicPr>
        <p:blipFill rotWithShape="1">
          <a:blip r:embed="rId5"/>
          <a:srcRect l="23613" t="16753" r="4826" b="22865"/>
          <a:stretch/>
        </p:blipFill>
        <p:spPr bwMode="auto">
          <a:xfrm>
            <a:off x="8991600" y="2506624"/>
            <a:ext cx="6924254" cy="34401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1B1C94-5CFD-4624-9876-A3479712C3D7}"/>
              </a:ext>
            </a:extLst>
          </p:cNvPr>
          <p:cNvSpPr txBox="1"/>
          <p:nvPr/>
        </p:nvSpPr>
        <p:spPr>
          <a:xfrm>
            <a:off x="1746465" y="6749742"/>
            <a:ext cx="4823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4-Bit Comparator Schematic</a:t>
            </a:r>
            <a:endParaRPr lang="en-US" sz="30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8BDDC-5F9D-49EA-BED9-901CC0E58375}"/>
              </a:ext>
            </a:extLst>
          </p:cNvPr>
          <p:cNvSpPr txBox="1"/>
          <p:nvPr/>
        </p:nvSpPr>
        <p:spPr>
          <a:xfrm>
            <a:off x="12374869" y="6044032"/>
            <a:ext cx="4265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4-Bit Comparator Layout</a:t>
            </a:r>
            <a:endParaRPr lang="en-US" sz="30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CB403-11E5-4D1B-BC74-2F4E5AAA64D9}"/>
              </a:ext>
            </a:extLst>
          </p:cNvPr>
          <p:cNvSpPr txBox="1"/>
          <p:nvPr/>
        </p:nvSpPr>
        <p:spPr>
          <a:xfrm>
            <a:off x="1715906" y="7903274"/>
            <a:ext cx="5008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4-Bit Comparator Block   Diagram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19"/>
          <p:cNvCxnSpPr/>
          <p:nvPr/>
        </p:nvCxnSpPr>
        <p:spPr>
          <a:xfrm>
            <a:off x="5591368" y="1875894"/>
            <a:ext cx="7105264" cy="19050"/>
          </a:xfrm>
          <a:prstGeom prst="straightConnector1">
            <a:avLst/>
          </a:prstGeom>
          <a:noFill/>
          <a:ln w="114300" cap="flat" cmpd="sng">
            <a:solidFill>
              <a:srgbClr val="9FC3D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19"/>
          <p:cNvSpPr txBox="1"/>
          <p:nvPr/>
        </p:nvSpPr>
        <p:spPr>
          <a:xfrm>
            <a:off x="2553980" y="690954"/>
            <a:ext cx="13180039" cy="118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4"/>
              </a:lnSpc>
            </a:pPr>
            <a:r>
              <a:rPr lang="en-US" sz="5500" b="1" dirty="0"/>
              <a:t>8-Bit Comparator </a:t>
            </a:r>
            <a:endParaRPr lang="en-US" sz="5500" dirty="0"/>
          </a:p>
        </p:txBody>
      </p:sp>
      <p:grpSp>
        <p:nvGrpSpPr>
          <p:cNvPr id="179" name="Google Shape;179;p19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180" name="Google Shape;180;p19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181" name="Google Shape;181;p1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" name="Google Shape;183;p19"/>
            <p:cNvSpPr txBox="1"/>
            <p:nvPr/>
          </p:nvSpPr>
          <p:spPr>
            <a:xfrm>
              <a:off x="0" y="437582"/>
              <a:ext cx="2083482" cy="1601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A166B84-A154-464F-A700-E99569879398}"/>
              </a:ext>
            </a:extLst>
          </p:cNvPr>
          <p:cNvPicPr/>
          <p:nvPr/>
        </p:nvPicPr>
        <p:blipFill rotWithShape="1">
          <a:blip r:embed="rId3"/>
          <a:srcRect l="36247" t="15832" r="36723" b="23049"/>
          <a:stretch/>
        </p:blipFill>
        <p:spPr bwMode="auto">
          <a:xfrm>
            <a:off x="1939636" y="2242473"/>
            <a:ext cx="4267200" cy="5427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FDDC18-4065-47E8-A6F9-A854AED1443F}"/>
              </a:ext>
            </a:extLst>
          </p:cNvPr>
          <p:cNvPicPr/>
          <p:nvPr/>
        </p:nvPicPr>
        <p:blipFill rotWithShape="1">
          <a:blip r:embed="rId4"/>
          <a:srcRect l="24130" t="26694" r="4516" b="34647"/>
          <a:stretch/>
        </p:blipFill>
        <p:spPr bwMode="auto">
          <a:xfrm>
            <a:off x="8232342" y="2589068"/>
            <a:ext cx="6270625" cy="2781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FCF4E8-8C5C-4F60-8053-7838C394450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4" t="25972" r="21620" b="28712"/>
          <a:stretch/>
        </p:blipFill>
        <p:spPr bwMode="auto">
          <a:xfrm>
            <a:off x="8570479" y="6340445"/>
            <a:ext cx="5594350" cy="2660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A272D-957E-4495-A9ED-1C51FD91E273}"/>
              </a:ext>
            </a:extLst>
          </p:cNvPr>
          <p:cNvSpPr txBox="1"/>
          <p:nvPr/>
        </p:nvSpPr>
        <p:spPr>
          <a:xfrm>
            <a:off x="1939636" y="7670452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8-Bit Comparator Schematic </a:t>
            </a:r>
            <a:endParaRPr lang="en-US" sz="30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9EFC7-3A90-4B2C-A06E-62FB12403D9C}"/>
              </a:ext>
            </a:extLst>
          </p:cNvPr>
          <p:cNvSpPr txBox="1"/>
          <p:nvPr/>
        </p:nvSpPr>
        <p:spPr>
          <a:xfrm>
            <a:off x="8570479" y="5418161"/>
            <a:ext cx="4977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8-Bit Comparator Layout</a:t>
            </a:r>
            <a:endParaRPr lang="en-US" sz="30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E9A7-2FBF-49F0-9FCC-4DADA4AB2AD2}"/>
              </a:ext>
            </a:extLst>
          </p:cNvPr>
          <p:cNvSpPr txBox="1"/>
          <p:nvPr/>
        </p:nvSpPr>
        <p:spPr>
          <a:xfrm>
            <a:off x="2839102" y="8260750"/>
            <a:ext cx="5731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8-Bit Comparator Block Diagram </a:t>
            </a:r>
            <a:endParaRPr lang="en-US" sz="30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0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195" name="Google Shape;195;p20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196" name="Google Shape;196;p2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8" name="Google Shape;198;p20"/>
            <p:cNvSpPr txBox="1"/>
            <p:nvPr/>
          </p:nvSpPr>
          <p:spPr>
            <a:xfrm>
              <a:off x="0" y="437582"/>
              <a:ext cx="2083482" cy="1601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C4C0CF-F929-4A93-A6E8-48C9B7FE3092}"/>
              </a:ext>
            </a:extLst>
          </p:cNvPr>
          <p:cNvSpPr txBox="1"/>
          <p:nvPr/>
        </p:nvSpPr>
        <p:spPr>
          <a:xfrm>
            <a:off x="6140261" y="3823854"/>
            <a:ext cx="66672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/>
              <a:t>Simulations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E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21"/>
          <p:cNvCxnSpPr/>
          <p:nvPr/>
        </p:nvCxnSpPr>
        <p:spPr>
          <a:xfrm>
            <a:off x="5591368" y="1875894"/>
            <a:ext cx="7105264" cy="19050"/>
          </a:xfrm>
          <a:prstGeom prst="straightConnector1">
            <a:avLst/>
          </a:prstGeom>
          <a:noFill/>
          <a:ln w="114300" cap="flat" cmpd="sng">
            <a:solidFill>
              <a:srgbClr val="9FC3D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8" name="Google Shape;208;p21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209" name="Google Shape;209;p21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210" name="Google Shape;210;p2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 extrusionOk="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2" name="Google Shape;212;p21"/>
            <p:cNvSpPr txBox="1"/>
            <p:nvPr/>
          </p:nvSpPr>
          <p:spPr>
            <a:xfrm>
              <a:off x="0" y="437582"/>
              <a:ext cx="2083482" cy="1601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75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BEC41E-1A55-4BFE-BCEA-21D2C0F8BD18}"/>
              </a:ext>
            </a:extLst>
          </p:cNvPr>
          <p:cNvSpPr txBox="1"/>
          <p:nvPr/>
        </p:nvSpPr>
        <p:spPr>
          <a:xfrm>
            <a:off x="4792488" y="937175"/>
            <a:ext cx="870302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en-US" sz="5500" b="1" dirty="0"/>
              <a:t>1-Bit Comparator simulation</a:t>
            </a:r>
            <a:endParaRPr lang="en-US" sz="5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AB6B45-9856-46EA-8A6D-49BBF7D937F0}"/>
              </a:ext>
            </a:extLst>
          </p:cNvPr>
          <p:cNvPicPr/>
          <p:nvPr/>
        </p:nvPicPr>
        <p:blipFill rotWithShape="1">
          <a:blip r:embed="rId3"/>
          <a:srcRect t="12150" b="26915"/>
          <a:stretch/>
        </p:blipFill>
        <p:spPr bwMode="auto">
          <a:xfrm>
            <a:off x="2473035" y="2428875"/>
            <a:ext cx="12801600" cy="5203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988</TotalTime>
  <Words>152</Words>
  <Application>Microsoft Office PowerPoint</Application>
  <PresentationFormat>Custom</PresentationFormat>
  <Paragraphs>50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Times New Roman</vt:lpstr>
      <vt:lpstr>Garamond</vt:lpstr>
      <vt:lpstr>Alatsi</vt:lpstr>
      <vt:lpstr>Arial</vt:lpstr>
      <vt:lpstr>Open Sans</vt:lpstr>
      <vt:lpstr>Calibri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Baraa Nasar</dc:creator>
  <cp:lastModifiedBy>USER</cp:lastModifiedBy>
  <cp:revision>15</cp:revision>
  <dcterms:modified xsi:type="dcterms:W3CDTF">2024-08-18T13:49:18Z</dcterms:modified>
</cp:coreProperties>
</file>